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74" r:id="rId5"/>
    <p:sldId id="311" r:id="rId6"/>
    <p:sldId id="273" r:id="rId7"/>
    <p:sldId id="312" r:id="rId8"/>
    <p:sldId id="314" r:id="rId9"/>
    <p:sldId id="315" r:id="rId10"/>
    <p:sldId id="313" r:id="rId11"/>
    <p:sldId id="316" r:id="rId12"/>
    <p:sldId id="318" r:id="rId13"/>
    <p:sldId id="317" r:id="rId14"/>
    <p:sldId id="319" r:id="rId15"/>
    <p:sldId id="322" r:id="rId16"/>
    <p:sldId id="323" r:id="rId17"/>
    <p:sldId id="320" r:id="rId18"/>
    <p:sldId id="321" r:id="rId19"/>
    <p:sldId id="324" r:id="rId20"/>
    <p:sldId id="325" r:id="rId21"/>
    <p:sldId id="328" r:id="rId22"/>
    <p:sldId id="327" r:id="rId23"/>
    <p:sldId id="326" r:id="rId24"/>
    <p:sldId id="329" r:id="rId25"/>
    <p:sldId id="332" r:id="rId26"/>
    <p:sldId id="330" r:id="rId27"/>
    <p:sldId id="331" r:id="rId28"/>
    <p:sldId id="333" r:id="rId29"/>
    <p:sldId id="336" r:id="rId30"/>
    <p:sldId id="334" r:id="rId31"/>
    <p:sldId id="335" r:id="rId32"/>
    <p:sldId id="337" r:id="rId33"/>
    <p:sldId id="341" r:id="rId34"/>
    <p:sldId id="338" r:id="rId35"/>
    <p:sldId id="339" r:id="rId36"/>
    <p:sldId id="340" r:id="rId37"/>
    <p:sldId id="342" r:id="rId38"/>
    <p:sldId id="343" r:id="rId39"/>
    <p:sldId id="34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70A0C-DC10-A310-1064-016B70AA20FB}" v="834" dt="2023-08-30T16:48:18.946"/>
    <p1510:client id="{41E4B35D-2A1D-F58F-CDAA-52D8F3D7845B}" v="1125" dt="2023-08-28T01:13:48.226"/>
    <p1510:client id="{424B35C7-BC4F-4735-94E0-8D3973429181}" v="1" dt="2023-08-23T13:07:43.610"/>
    <p1510:client id="{55B8041C-E108-A324-8038-B9ADBA977F17}" v="2624" dt="2023-08-30T18:42:34.379"/>
    <p1510:client id="{55D85FE8-CC65-C26B-FB36-8D707E3D6056}" v="31" dt="2023-09-07T00:14:40.984"/>
    <p1510:client id="{7AF867C1-EBB0-CEA7-1325-37507DAA6F2C}" v="684" dt="2023-08-30T16:12:57.055"/>
    <p1510:client id="{A74EF4CB-D2D4-E83A-E3D1-0DD5B33ECA5E}" v="33" dt="2023-08-31T00:02:27.345"/>
    <p1510:client id="{AC459D0B-FFDE-8387-F411-D4AB7F9820F2}" v="369" dt="2023-08-30T20:25:34.513"/>
    <p1510:client id="{C5BAE6FA-2C44-E418-4912-E853F9E2DDA9}" v="7278" dt="2023-08-23T20:33:43.306"/>
    <p1510:client id="{C78A4185-09F0-5CDA-B023-DF252F74CC18}" v="4845" dt="2023-09-06T15:47:55.744"/>
    <p1510:client id="{EAE30ACB-A2AE-EBCF-64FD-7B2D11F8BD3D}" v="456" dt="2023-08-28T01:43:41.071"/>
    <p1510:client id="{F84593D0-0758-4BEB-8C46-F471605E2332}" v="593" dt="2023-08-27T20:03:54.377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-134" y="-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youtu.be/u20yy-CycGU?si=U1wwkXNuBOh62ufo&amp;t=293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4: periodic table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California State University, Fullerton</a:t>
            </a:r>
          </a:p>
          <a:p>
            <a:r>
              <a:rPr lang="en-US" dirty="0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Group 1: alkali metals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4: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Highly reactive elements – due to tendency to lose an electron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DO NOT PLACE IN WATER (</a:t>
            </a:r>
            <a:r>
              <a:rPr lang="en-US" sz="2400" dirty="0">
                <a:ea typeface="+mn-lt"/>
                <a:cs typeface="+mn-lt"/>
                <a:hlinkClick r:id="rId2"/>
              </a:rPr>
              <a:t>https://youtu.be/u20yy-CycGU?si=U1wwkXNuBOh62ufo&amp;t=293</a:t>
            </a:r>
            <a:r>
              <a:rPr lang="en-US" sz="2400"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5" name="Picture 4" descr="https://edurev.gumlet.io/ApplicationImages/Temp/8743297_45ae25ee-653e-4e50-9403-1300e7a97250_lg.png?w=400&amp;dpr=2.6">
            <a:extLst>
              <a:ext uri="{FF2B5EF4-FFF2-40B4-BE49-F238E27FC236}">
                <a16:creationId xmlns:a16="http://schemas.microsoft.com/office/drawing/2014/main" id="{198C3F95-DF54-63B9-86B4-DF36B979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79" y="4210670"/>
            <a:ext cx="5969149" cy="1995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3770B3-C89C-5D63-F3E6-11E74D847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697" b="117"/>
          <a:stretch/>
        </p:blipFill>
        <p:spPr>
          <a:xfrm>
            <a:off x="1863477" y="3067820"/>
            <a:ext cx="1131707" cy="36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7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Group 2: Alkaline</a:t>
            </a:r>
            <a:r>
              <a:rPr lang="en-US" dirty="0"/>
              <a:t> earth metals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Oxides of alkaline e.g. MgO, </a:t>
            </a:r>
            <a:r>
              <a:rPr lang="en-US" sz="2400" dirty="0" err="1"/>
              <a:t>CaO</a:t>
            </a:r>
            <a:r>
              <a:rPr lang="en-US" sz="2400" dirty="0"/>
              <a:t> tend to be basic or alkaline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Reactive elements that tend to lose two electrons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D1847-8BB8-F69A-C64B-BA382A8A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43" y="2675412"/>
            <a:ext cx="9144910" cy="36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1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Group </a:t>
            </a:r>
            <a:r>
              <a:rPr lang="en-US"/>
              <a:t>17</a:t>
            </a:r>
            <a:r>
              <a:rPr lang="en-US" dirty="0"/>
              <a:t>: </a:t>
            </a:r>
            <a:r>
              <a:rPr lang="en-US"/>
              <a:t>Halogen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Reactive elements that tend to gain one electron and nonmetals exists diatomic e.g. F</a:t>
            </a:r>
            <a:r>
              <a:rPr lang="en-US" sz="2400" baseline="-25000" dirty="0"/>
              <a:t>2</a:t>
            </a:r>
            <a:r>
              <a:rPr lang="en-US" sz="2400" dirty="0"/>
              <a:t>, Cl</a:t>
            </a:r>
            <a:r>
              <a:rPr lang="en-US" sz="2400" baseline="-25000" dirty="0"/>
              <a:t>2</a:t>
            </a:r>
            <a:r>
              <a:rPr lang="en-US" sz="2400" dirty="0"/>
              <a:t>, Br</a:t>
            </a:r>
            <a:r>
              <a:rPr lang="en-US" sz="2400" baseline="-25000" dirty="0"/>
              <a:t>2</a:t>
            </a:r>
            <a:r>
              <a:rPr lang="en-US" sz="2400" dirty="0"/>
              <a:t>, I</a:t>
            </a:r>
            <a:r>
              <a:rPr lang="en-US" sz="2400" baseline="-25000" dirty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Cancer therapeutic in drug design with Prof Vanderwal (one of my many research projects)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D1847-8BB8-F69A-C64B-BA382A8A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29" r="-50" b="-126"/>
          <a:stretch/>
        </p:blipFill>
        <p:spPr>
          <a:xfrm>
            <a:off x="1936483" y="3441974"/>
            <a:ext cx="1058733" cy="2912547"/>
          </a:xfrm>
          <a:prstGeom prst="rect">
            <a:avLst/>
          </a:prstGeom>
        </p:spPr>
      </p:pic>
      <p:pic>
        <p:nvPicPr>
          <p:cNvPr id="4" name="Picture 3" descr="https://tangofscience.files.wordpress.com/2020/04/halogens.jpg">
            <a:extLst>
              <a:ext uri="{FF2B5EF4-FFF2-40B4-BE49-F238E27FC236}">
                <a16:creationId xmlns:a16="http://schemas.microsoft.com/office/drawing/2014/main" id="{AF8B5C6B-605A-36A1-5B15-545AEB62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95" y="4206696"/>
            <a:ext cx="4414124" cy="1875888"/>
          </a:xfrm>
          <a:prstGeom prst="rect">
            <a:avLst/>
          </a:prstGeom>
        </p:spPr>
      </p:pic>
      <p:pic>
        <p:nvPicPr>
          <p:cNvPr id="9" name="Picture 8" descr="A diagram of a dna molecule&#10;&#10;Description automatically generated">
            <a:extLst>
              <a:ext uri="{FF2B5EF4-FFF2-40B4-BE49-F238E27FC236}">
                <a16:creationId xmlns:a16="http://schemas.microsoft.com/office/drawing/2014/main" id="{190F1A12-5F2C-E29E-6811-A1E2DBD8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759" y="3440173"/>
            <a:ext cx="2469428" cy="25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Groups 3-12: Transition metals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Exhibit typical metallic properties such as malleability, ductility, high tensile strength, and shiny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Single molecule magnets with Prof Evans (one of my many research projects)</a:t>
            </a:r>
          </a:p>
        </p:txBody>
      </p:sp>
      <p:pic>
        <p:nvPicPr>
          <p:cNvPr id="11" name="Picture 10" descr="A diagram of different elements&#10;&#10;Description automatically generated">
            <a:extLst>
              <a:ext uri="{FF2B5EF4-FFF2-40B4-BE49-F238E27FC236}">
                <a16:creationId xmlns:a16="http://schemas.microsoft.com/office/drawing/2014/main" id="{ECA1A2AB-8271-1876-635D-CF41D563E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7" t="22294" r="12725" b="-1212"/>
          <a:stretch/>
        </p:blipFill>
        <p:spPr>
          <a:xfrm>
            <a:off x="6161705" y="3306445"/>
            <a:ext cx="4659408" cy="3051552"/>
          </a:xfrm>
          <a:prstGeom prst="rect">
            <a:avLst/>
          </a:prstGeom>
        </p:spPr>
      </p:pic>
      <p:pic>
        <p:nvPicPr>
          <p:cNvPr id="12" name="Picture 11" descr="A structure of a molecule&#10;&#10;Description automatically generated">
            <a:extLst>
              <a:ext uri="{FF2B5EF4-FFF2-40B4-BE49-F238E27FC236}">
                <a16:creationId xmlns:a16="http://schemas.microsoft.com/office/drawing/2014/main" id="{C1798B90-41C2-D7DA-8F20-5C406B22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04" y="4984084"/>
            <a:ext cx="2351193" cy="1439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8BCA64-207E-5117-D172-5A1F1446A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091" y="3306372"/>
            <a:ext cx="2978987" cy="1680393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48307393-4EF5-C5D2-B08B-7745F9297D58}"/>
              </a:ext>
            </a:extLst>
          </p:cNvPr>
          <p:cNvSpPr txBox="1"/>
          <p:nvPr/>
        </p:nvSpPr>
        <p:spPr>
          <a:xfrm>
            <a:off x="1131592" y="5133233"/>
            <a:ext cx="2582587" cy="3738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0856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Metals, nonmetals, and metalloids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Metals – malleable, ductile, and shiny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Nonmetals – generally gas phase at room temperature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Metalloids – in between a metal and nonmetal; properties of both</a:t>
            </a:r>
            <a:endParaRPr lang="en-US" dirty="0"/>
          </a:p>
        </p:txBody>
      </p:sp>
      <p:pic>
        <p:nvPicPr>
          <p:cNvPr id="4" name="Picture 3" descr="A diagram of metalloids&#10;&#10;Description automatically generated">
            <a:extLst>
              <a:ext uri="{FF2B5EF4-FFF2-40B4-BE49-F238E27FC236}">
                <a16:creationId xmlns:a16="http://schemas.microsoft.com/office/drawing/2014/main" id="{AEC20361-DD04-AD95-9A71-927B6BF1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813" y="2968013"/>
            <a:ext cx="6384372" cy="31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Announcements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2: Interpreting Periodic Table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3: Compounds and the Mole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Chemical formulas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Naming ionic and binary covalent compounds, and acids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Mole concept and molar mass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% composition, molecular formula, and empirical formula</a:t>
            </a:r>
          </a:p>
        </p:txBody>
      </p:sp>
    </p:spTree>
    <p:extLst>
      <p:ext uri="{BB962C8B-B14F-4D97-AF65-F5344CB8AC3E}">
        <p14:creationId xmlns:p14="http://schemas.microsoft.com/office/powerpoint/2010/main" val="369416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Chemical formulas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Chemical formula represents the ratio of elements within a compound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Subscripts define how many of each element e.g. </a:t>
            </a:r>
            <a:r>
              <a:rPr lang="en-US" sz="2400" dirty="0" err="1"/>
              <a:t>Ar</a:t>
            </a:r>
            <a:r>
              <a:rPr lang="en-US" sz="2400" dirty="0"/>
              <a:t>, Br</a:t>
            </a:r>
            <a:r>
              <a:rPr lang="en-US" sz="2400" baseline="-25000" dirty="0"/>
              <a:t>2</a:t>
            </a:r>
            <a:r>
              <a:rPr lang="en-US" sz="2400" dirty="0"/>
              <a:t>, NaCl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Classify ionic (metal/polyatomic </a:t>
            </a:r>
            <a:r>
              <a:rPr lang="en-US" sz="2400" dirty="0" err="1"/>
              <a:t>ion+nonmetal</a:t>
            </a:r>
            <a:r>
              <a:rPr lang="en-US" sz="2400" dirty="0"/>
              <a:t>/polyatomic ion) vs covalent (nonmetal) compounds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4C036-153F-E360-6175-1D180228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867" y="3628412"/>
            <a:ext cx="5248218" cy="25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Practice: Determine the number of unique atoms in each compound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Mg(ClO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r>
              <a:rPr lang="en-US" sz="2400" baseline="-25000" dirty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(NH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  <a:r>
              <a:rPr lang="en-US" sz="2400" baseline="-25000" dirty="0"/>
              <a:t>2</a:t>
            </a:r>
            <a:r>
              <a:rPr lang="en-US" sz="2400" dirty="0"/>
              <a:t>SO</a:t>
            </a:r>
            <a:r>
              <a:rPr lang="en-US" sz="2400" baseline="-25000" dirty="0"/>
              <a:t>4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baseline="-25000" dirty="0"/>
              <a:t>8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3</a:t>
            </a:r>
            <a:r>
              <a:rPr lang="en-US" sz="2400" dirty="0"/>
              <a:t>PO</a:t>
            </a:r>
            <a:r>
              <a:rPr lang="en-US" sz="2400" baseline="-25000" dirty="0"/>
              <a:t>4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</a:t>
            </a:r>
            <a:r>
              <a:rPr lang="en-US" sz="2400" baseline="-25000" dirty="0"/>
              <a:t>3</a:t>
            </a:r>
            <a:r>
              <a:rPr lang="en-US" sz="2400" dirty="0"/>
              <a:t>CH</a:t>
            </a:r>
            <a:r>
              <a:rPr lang="en-US" sz="2400" baseline="-25000" dirty="0"/>
              <a:t>2</a:t>
            </a:r>
            <a:r>
              <a:rPr lang="en-US" sz="2400" dirty="0"/>
              <a:t>CO</a:t>
            </a:r>
            <a:r>
              <a:rPr lang="en-US" sz="2400" baseline="-25000" dirty="0"/>
              <a:t>2</a:t>
            </a:r>
            <a:r>
              <a:rPr lang="en-US" sz="24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884273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8C797753-AF91-D4AD-F738-BDC07FFA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711" y="132981"/>
            <a:ext cx="5654313" cy="66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Practice: classify each compound as ionic or covalent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Mg(ClO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r>
              <a:rPr lang="en-US" sz="2400" baseline="-25000" dirty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(NH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  <a:r>
              <a:rPr lang="en-US" sz="2400" baseline="-25000" dirty="0"/>
              <a:t>2</a:t>
            </a:r>
            <a:r>
              <a:rPr lang="en-US" sz="2400" dirty="0"/>
              <a:t>SO</a:t>
            </a:r>
            <a:r>
              <a:rPr lang="en-US" sz="2400" baseline="-25000" dirty="0"/>
              <a:t>4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baseline="-25000" dirty="0"/>
              <a:t>8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3</a:t>
            </a:r>
            <a:r>
              <a:rPr lang="en-US" sz="2400" dirty="0"/>
              <a:t>PO</a:t>
            </a:r>
            <a:r>
              <a:rPr lang="en-US" sz="2400" baseline="-25000" dirty="0"/>
              <a:t>4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</a:t>
            </a:r>
            <a:r>
              <a:rPr lang="en-US" sz="2400" baseline="-25000" dirty="0"/>
              <a:t>3</a:t>
            </a:r>
            <a:r>
              <a:rPr lang="en-US" sz="2400" dirty="0"/>
              <a:t>CH</a:t>
            </a:r>
            <a:r>
              <a:rPr lang="en-US" sz="2400" baseline="-25000" dirty="0"/>
              <a:t>2</a:t>
            </a:r>
            <a:r>
              <a:rPr lang="en-US" sz="2400" dirty="0"/>
              <a:t>CO</a:t>
            </a:r>
            <a:r>
              <a:rPr lang="en-US" sz="2400" baseline="-25000" dirty="0"/>
              <a:t>2</a:t>
            </a:r>
            <a:r>
              <a:rPr lang="en-US" sz="2400" dirty="0"/>
              <a:t>H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Fe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  <a:r>
              <a:rPr lang="en-US" sz="2400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2018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 descr="A comic strip of a dog&#10;&#10;Description automatically generated">
            <a:extLst>
              <a:ext uri="{FF2B5EF4-FFF2-40B4-BE49-F238E27FC236}">
                <a16:creationId xmlns:a16="http://schemas.microsoft.com/office/drawing/2014/main" id="{6AC09CC3-483D-6668-A1B6-00F8A4E89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59" b="10728"/>
          <a:stretch/>
        </p:blipFill>
        <p:spPr>
          <a:xfrm>
            <a:off x="2652132" y="1841811"/>
            <a:ext cx="6992556" cy="30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Announcements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2: Interpreting Periodic Table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3: Compounds and the Mole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Chemical formulas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Naming ionic and binary covalent compounds, and acids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Mole concept and molar mass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% composition, molecular formula, and empirical formula</a:t>
            </a:r>
          </a:p>
        </p:txBody>
      </p:sp>
    </p:spTree>
    <p:extLst>
      <p:ext uri="{BB962C8B-B14F-4D97-AF65-F5344CB8AC3E}">
        <p14:creationId xmlns:p14="http://schemas.microsoft.com/office/powerpoint/2010/main" val="35948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Ionic compounds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Naming cations (positively charged) and anions (negatively charged)</a:t>
            </a:r>
            <a:endParaRPr lang="en-US" dirty="0"/>
          </a:p>
        </p:txBody>
      </p:sp>
      <p:pic>
        <p:nvPicPr>
          <p:cNvPr id="4" name="Picture 3" descr="A diagram of a charge&#10;&#10;Description automatically generated">
            <a:extLst>
              <a:ext uri="{FF2B5EF4-FFF2-40B4-BE49-F238E27FC236}">
                <a16:creationId xmlns:a16="http://schemas.microsoft.com/office/drawing/2014/main" id="{32B9ED81-CEF2-0041-397A-2D0A7B2F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48" y="2427805"/>
            <a:ext cx="9829343" cy="37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77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Ionic compounds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Constant charges – Polyatomic ions (memorize), Groups 1-2 and few metal elements</a:t>
            </a:r>
          </a:p>
          <a:p>
            <a:endParaRPr lang="en-US" sz="2400" b="1" dirty="0"/>
          </a:p>
          <a:p>
            <a:r>
              <a:rPr lang="en-US" sz="2400" b="1" dirty="0"/>
              <a:t>Example: </a:t>
            </a:r>
            <a:endParaRPr lang="en-US" dirty="0"/>
          </a:p>
          <a:p>
            <a:r>
              <a:rPr lang="en-US" sz="2400" dirty="0"/>
              <a:t>Ba</a:t>
            </a:r>
            <a:r>
              <a:rPr lang="en-US" sz="2400" baseline="30000" dirty="0"/>
              <a:t>2+</a:t>
            </a:r>
            <a:r>
              <a:rPr lang="en-US" sz="2400" dirty="0"/>
              <a:t> Barium ion</a:t>
            </a:r>
            <a:endParaRPr lang="en-US" dirty="0"/>
          </a:p>
          <a:p>
            <a:r>
              <a:rPr lang="en-US" sz="2400" dirty="0"/>
              <a:t>K</a:t>
            </a:r>
            <a:r>
              <a:rPr lang="en-US" sz="2400" baseline="30000" dirty="0"/>
              <a:t>+</a:t>
            </a:r>
            <a:r>
              <a:rPr lang="en-US" sz="2400" dirty="0"/>
              <a:t> Potassium ion</a:t>
            </a:r>
          </a:p>
          <a:p>
            <a:r>
              <a:rPr lang="en-US" sz="2400" dirty="0"/>
              <a:t>Zn</a:t>
            </a:r>
            <a:r>
              <a:rPr lang="en-US" sz="2400" baseline="30000" dirty="0"/>
              <a:t>2+</a:t>
            </a:r>
            <a:r>
              <a:rPr lang="en-US" sz="2400" dirty="0"/>
              <a:t> Zinc ion</a:t>
            </a:r>
          </a:p>
          <a:p>
            <a:r>
              <a:rPr lang="en-US" sz="2400" dirty="0"/>
              <a:t>Fe</a:t>
            </a:r>
            <a:r>
              <a:rPr lang="en-US" sz="2400" baseline="30000" dirty="0"/>
              <a:t>2+</a:t>
            </a:r>
            <a:r>
              <a:rPr lang="en-US" sz="2400" dirty="0"/>
              <a:t> Iron(II)</a:t>
            </a:r>
          </a:p>
          <a:p>
            <a:r>
              <a:rPr lang="en-US" sz="2400" dirty="0"/>
              <a:t>Fe</a:t>
            </a:r>
            <a:r>
              <a:rPr lang="en-US" sz="2400" baseline="30000" dirty="0"/>
              <a:t>3+</a:t>
            </a:r>
            <a:r>
              <a:rPr lang="en-US" sz="2400" dirty="0"/>
              <a:t> Iron(III)</a:t>
            </a:r>
          </a:p>
        </p:txBody>
      </p:sp>
      <p:pic>
        <p:nvPicPr>
          <p:cNvPr id="4" name="Picture 3" descr="A diagram of a charge&#10;&#10;Description automatically generated">
            <a:extLst>
              <a:ext uri="{FF2B5EF4-FFF2-40B4-BE49-F238E27FC236}">
                <a16:creationId xmlns:a16="http://schemas.microsoft.com/office/drawing/2014/main" id="{32B9ED81-CEF2-0041-397A-2D0A7B2F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173" y="2861278"/>
            <a:ext cx="8392037" cy="32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Ionic compounds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Naming anions (negative charged) - Generally nonmetals from Groups 13-17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Add an –ide to the end and ion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b="1" dirty="0"/>
              <a:t>Example:</a:t>
            </a:r>
          </a:p>
          <a:p>
            <a:r>
              <a:rPr lang="en-US" sz="2400" dirty="0"/>
              <a:t>O</a:t>
            </a:r>
            <a:r>
              <a:rPr lang="en-US" sz="2400" baseline="30000" dirty="0"/>
              <a:t>2-</a:t>
            </a:r>
            <a:r>
              <a:rPr lang="en-US" sz="2400" dirty="0"/>
              <a:t> oxide ion</a:t>
            </a:r>
          </a:p>
          <a:p>
            <a:r>
              <a:rPr lang="en-US" sz="2400" dirty="0"/>
              <a:t>F</a:t>
            </a:r>
            <a:r>
              <a:rPr lang="en-US" sz="2400" baseline="30000" dirty="0"/>
              <a:t>-</a:t>
            </a:r>
            <a:r>
              <a:rPr lang="en-US" sz="2400" dirty="0"/>
              <a:t> fluoride ion</a:t>
            </a:r>
          </a:p>
          <a:p>
            <a:r>
              <a:rPr lang="en-US" sz="2400" dirty="0"/>
              <a:t>I</a:t>
            </a:r>
            <a:r>
              <a:rPr lang="en-US" sz="2400" baseline="30000" dirty="0"/>
              <a:t>-</a:t>
            </a:r>
            <a:r>
              <a:rPr lang="en-US" sz="2400" dirty="0"/>
              <a:t> iodide ion</a:t>
            </a:r>
          </a:p>
          <a:p>
            <a:r>
              <a:rPr lang="en-US" sz="2400" dirty="0"/>
              <a:t>N</a:t>
            </a:r>
            <a:r>
              <a:rPr lang="en-US" sz="2400" baseline="30000" dirty="0"/>
              <a:t>3-</a:t>
            </a:r>
            <a:r>
              <a:rPr lang="en-US" sz="2400" dirty="0"/>
              <a:t> nitride ion</a:t>
            </a:r>
          </a:p>
        </p:txBody>
      </p:sp>
      <p:pic>
        <p:nvPicPr>
          <p:cNvPr id="5" name="Picture 4" descr="A diagram of metalloids&#10;&#10;Description automatically generated">
            <a:extLst>
              <a:ext uri="{FF2B5EF4-FFF2-40B4-BE49-F238E27FC236}">
                <a16:creationId xmlns:a16="http://schemas.microsoft.com/office/drawing/2014/main" id="{E70C31EB-EE16-7A64-1B02-7F2FF89E1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95" t="286" r="-72" b="-286"/>
          <a:stretch/>
        </p:blipFill>
        <p:spPr>
          <a:xfrm>
            <a:off x="7243106" y="2452408"/>
            <a:ext cx="2741694" cy="39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Naming ionic compounds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 descr="A diagram of a chemical structure&#10;&#10;Description automatically generated">
            <a:extLst>
              <a:ext uri="{FF2B5EF4-FFF2-40B4-BE49-F238E27FC236}">
                <a16:creationId xmlns:a16="http://schemas.microsoft.com/office/drawing/2014/main" id="{2F139ACA-E6B3-2385-9F19-315932D1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72" y="1856183"/>
            <a:ext cx="10454456" cy="41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69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Practice: naming ionic compounds (forwards+backwards)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0529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BaSO</a:t>
            </a:r>
            <a:r>
              <a:rPr lang="en-US" sz="2400" baseline="-25000" dirty="0"/>
              <a:t>4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Zinc chloride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Cobalt(III) Oxide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Al</a:t>
            </a:r>
            <a:r>
              <a:rPr lang="en-US" sz="2400" baseline="-25000" dirty="0"/>
              <a:t>2</a:t>
            </a:r>
            <a:r>
              <a:rPr lang="en-US" sz="2400" dirty="0"/>
              <a:t>S</a:t>
            </a:r>
            <a:r>
              <a:rPr lang="en-US" sz="2400" baseline="-25000" dirty="0"/>
              <a:t>3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Fe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  <a:r>
              <a:rPr lang="en-US" sz="2400" baseline="-25000" dirty="0"/>
              <a:t>3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Cesium bicarbonate</a:t>
            </a:r>
            <a:endParaRPr lang="en-US" sz="2400" dirty="0"/>
          </a:p>
        </p:txBody>
      </p:sp>
      <p:pic>
        <p:nvPicPr>
          <p:cNvPr id="5" name="Picture 4" descr="A diagram of a charge&#10;&#10;Description automatically generated">
            <a:extLst>
              <a:ext uri="{FF2B5EF4-FFF2-40B4-BE49-F238E27FC236}">
                <a16:creationId xmlns:a16="http://schemas.microsoft.com/office/drawing/2014/main" id="{8A2FA3A0-EBC7-67E8-DB00-BF0C06B9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59" y="1693182"/>
            <a:ext cx="7529656" cy="289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64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Binary covalent compounds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60667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Binary covalent compounds – made up of 2 nonmetal atoms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Memorize the prefixes – determines the number atoms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Note:</a:t>
            </a:r>
            <a:r>
              <a:rPr lang="en-US" sz="2400" dirty="0"/>
              <a:t> if there is only 1 atom for the first atom, omit "mono-" prefix</a:t>
            </a:r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78FCA3F0-D8C7-33AB-F93F-B462BAF7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433" y="1266655"/>
            <a:ext cx="3559959" cy="54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0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Binary covalent compounds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 descr="A diagram of different types of metal&#10;&#10;Description automatically generated">
            <a:extLst>
              <a:ext uri="{FF2B5EF4-FFF2-40B4-BE49-F238E27FC236}">
                <a16:creationId xmlns:a16="http://schemas.microsoft.com/office/drawing/2014/main" id="{9A9ED97D-6EA1-44A7-FA94-CD7A7868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97" y="1787263"/>
            <a:ext cx="9833906" cy="41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23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Practice: Name the following covalent compounds (backwards+forwards)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Dihydrogen oxide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ClO</a:t>
            </a:r>
            <a:r>
              <a:rPr lang="en-US" sz="2400" baseline="-25000" dirty="0"/>
              <a:t>3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baseline="-25000" dirty="0"/>
              <a:t>4</a:t>
            </a:r>
            <a:r>
              <a:rPr lang="en-US" sz="2400" dirty="0"/>
              <a:t>N</a:t>
            </a:r>
            <a:r>
              <a:rPr lang="en-US" sz="2400" baseline="-25000" dirty="0"/>
              <a:t>4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Diphosphorus</a:t>
            </a:r>
            <a:r>
              <a:rPr lang="en-US" sz="2400" dirty="0"/>
              <a:t> pentasulfide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As</a:t>
            </a:r>
            <a:r>
              <a:rPr lang="en-US" sz="2400" baseline="-25000" dirty="0"/>
              <a:t>2</a:t>
            </a:r>
            <a:r>
              <a:rPr lang="en-US" sz="2400" dirty="0"/>
              <a:t>O</a:t>
            </a:r>
            <a:r>
              <a:rPr lang="en-US" sz="2400" baseline="-25000" dirty="0"/>
              <a:t>5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CBr</a:t>
            </a:r>
            <a:r>
              <a:rPr lang="en-US" sz="2400" baseline="-25000" dirty="0"/>
              <a:t>4</a:t>
            </a:r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9A52C680-3715-8E9C-4CDB-F1D1113B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89" y="1403541"/>
            <a:ext cx="3559959" cy="54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33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Naming acids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Arrhenius acid (most familiar) – release of proton (H</a:t>
            </a:r>
            <a:r>
              <a:rPr lang="en-US" sz="2400" baseline="30000" dirty="0"/>
              <a:t>+</a:t>
            </a:r>
            <a:r>
              <a:rPr lang="en-US" sz="2400" dirty="0"/>
              <a:t> ion) in solution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Binary acid – H atom(s) bonded to monatomic anion</a:t>
            </a:r>
          </a:p>
        </p:txBody>
      </p:sp>
      <p:pic>
        <p:nvPicPr>
          <p:cNvPr id="4" name="Picture 3" descr="A diagram of chemical formulas&#10;&#10;Description automatically generated">
            <a:extLst>
              <a:ext uri="{FF2B5EF4-FFF2-40B4-BE49-F238E27FC236}">
                <a16:creationId xmlns:a16="http://schemas.microsoft.com/office/drawing/2014/main" id="{32F33998-B93D-461B-5D27-9E52F683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24" y="2768169"/>
            <a:ext cx="7935750" cy="355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Announcements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2: Interpreting Periodic Table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3: Compounds and the Mole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Chemical formulas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Naming ionic and binary covalent compounds, and acids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Mole concept and molar mass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% composition, molecular formula, and empirical formula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Naming acids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Oxyacid – H atom(s) bonded to oxyanion (ClO</a:t>
            </a:r>
            <a:r>
              <a:rPr lang="en-US" sz="2400" baseline="-25000" dirty="0"/>
              <a:t>4</a:t>
            </a:r>
            <a:r>
              <a:rPr lang="en-US" sz="2400" baseline="30000" dirty="0"/>
              <a:t>1-</a:t>
            </a:r>
            <a:r>
              <a:rPr lang="en-US" sz="2400" dirty="0"/>
              <a:t>, SO</a:t>
            </a:r>
            <a:r>
              <a:rPr lang="en-US" sz="2400" baseline="-25000" dirty="0"/>
              <a:t>4</a:t>
            </a:r>
            <a:r>
              <a:rPr lang="en-US" sz="2400" baseline="30000" dirty="0"/>
              <a:t>2-</a:t>
            </a:r>
            <a:r>
              <a:rPr lang="en-US" sz="2400" dirty="0"/>
              <a:t>, PO</a:t>
            </a:r>
            <a:r>
              <a:rPr lang="en-US" sz="2400" baseline="-25000" dirty="0"/>
              <a:t>4</a:t>
            </a:r>
            <a:r>
              <a:rPr lang="en-US" sz="2400" baseline="30000" dirty="0"/>
              <a:t>3-</a:t>
            </a:r>
            <a:r>
              <a:rPr lang="en-US" sz="2400" dirty="0"/>
              <a:t>)</a:t>
            </a:r>
            <a:endParaRPr lang="en-US" dirty="0"/>
          </a:p>
        </p:txBody>
      </p:sp>
      <p:pic>
        <p:nvPicPr>
          <p:cNvPr id="5" name="Picture 4" descr="A diagram of a plant&#10;&#10;Description automatically generated">
            <a:extLst>
              <a:ext uri="{FF2B5EF4-FFF2-40B4-BE49-F238E27FC236}">
                <a16:creationId xmlns:a16="http://schemas.microsoft.com/office/drawing/2014/main" id="{40FDCC55-E60F-A4C9-7D40-5B94CDC2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85" y="2539586"/>
            <a:ext cx="8442229" cy="36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58403" cy="1334688"/>
          </a:xfrm>
        </p:spPr>
        <p:txBody>
          <a:bodyPr/>
          <a:lstStyle/>
          <a:p>
            <a:r>
              <a:rPr lang="en-US"/>
              <a:t>Practice: Naming the acids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3</a:t>
            </a:r>
            <a:r>
              <a:rPr lang="en-US" sz="2400" dirty="0"/>
              <a:t>PO</a:t>
            </a:r>
            <a:r>
              <a:rPr lang="en-US" sz="2400" baseline="-25000" dirty="0"/>
              <a:t>4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2</a:t>
            </a:r>
            <a:r>
              <a:rPr lang="en-US" sz="2400" dirty="0"/>
              <a:t>SO</a:t>
            </a:r>
            <a:r>
              <a:rPr lang="en-US" sz="2400" baseline="-25000" dirty="0"/>
              <a:t>4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HF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Hydrochloric acid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Bromous</a:t>
            </a:r>
            <a:r>
              <a:rPr lang="en-US" sz="2400" dirty="0"/>
              <a:t> acid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HNO</a:t>
            </a:r>
            <a:r>
              <a:rPr lang="en-US" sz="2400" baseline="-25000" dirty="0"/>
              <a:t>3</a:t>
            </a:r>
          </a:p>
        </p:txBody>
      </p:sp>
      <p:pic>
        <p:nvPicPr>
          <p:cNvPr id="5" name="Picture 4" descr="A white sheet with black text&#10;&#10;Description automatically generated">
            <a:extLst>
              <a:ext uri="{FF2B5EF4-FFF2-40B4-BE49-F238E27FC236}">
                <a16:creationId xmlns:a16="http://schemas.microsoft.com/office/drawing/2014/main" id="{AD8892F9-1E5F-44A9-5B38-D3DBF240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831" y="196861"/>
            <a:ext cx="5654313" cy="662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6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Announcements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2: Interpreting Periodic Table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3: Compounds and the Mole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Chemical formulas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Naming ionic and binary covalent compounds, and acids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Mole concept and molar mass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% composition, molecular formula, and empirical formula</a:t>
            </a:r>
          </a:p>
        </p:txBody>
      </p:sp>
    </p:spTree>
    <p:extLst>
      <p:ext uri="{BB962C8B-B14F-4D97-AF65-F5344CB8AC3E}">
        <p14:creationId xmlns:p14="http://schemas.microsoft.com/office/powerpoint/2010/main" val="1515950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 mole and avogadro's number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Analogy to ratios e.g. 1 dozen eggs is 12 eggs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Avogadro's number (</a:t>
            </a:r>
            <a:r>
              <a:rPr lang="en-US" sz="2400" i="1" dirty="0"/>
              <a:t>N</a:t>
            </a:r>
            <a:r>
              <a:rPr lang="en-US" sz="2400" i="1" baseline="-25000" dirty="0"/>
              <a:t>A</a:t>
            </a:r>
            <a:r>
              <a:rPr lang="en-US" sz="2400" dirty="0"/>
              <a:t>) relates to the mole and the number of "particles" (atoms, molecules, or photons – light particles)</a:t>
            </a:r>
          </a:p>
        </p:txBody>
      </p:sp>
      <p:pic>
        <p:nvPicPr>
          <p:cNvPr id="4" name="Picture 3" descr="A black text with a black line&#10;&#10;Description automatically generated">
            <a:extLst>
              <a:ext uri="{FF2B5EF4-FFF2-40B4-BE49-F238E27FC236}">
                <a16:creationId xmlns:a16="http://schemas.microsoft.com/office/drawing/2014/main" id="{375A4993-1C49-4546-DE9E-717B3281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6" y="3158203"/>
            <a:ext cx="3838291" cy="838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E150EA-5B10-FB6A-62FE-FC7A8EEF89EC}"/>
              </a:ext>
            </a:extLst>
          </p:cNvPr>
          <p:cNvSpPr txBox="1"/>
          <p:nvPr/>
        </p:nvSpPr>
        <p:spPr>
          <a:xfrm>
            <a:off x="844218" y="4203337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Example:</a:t>
            </a:r>
            <a:r>
              <a:rPr lang="en-US" sz="2400" dirty="0"/>
              <a:t> How many moles of H</a:t>
            </a:r>
            <a:r>
              <a:rPr lang="en-US" sz="2400" baseline="-25000" dirty="0"/>
              <a:t>2</a:t>
            </a:r>
            <a:r>
              <a:rPr lang="en-US" sz="2400" dirty="0"/>
              <a:t>O are in a drop of water that contains </a:t>
            </a:r>
          </a:p>
          <a:p>
            <a:r>
              <a:rPr lang="en-US" sz="2400" dirty="0"/>
              <a:t>1.67 x 10</a:t>
            </a:r>
            <a:r>
              <a:rPr lang="en-US" sz="2400" baseline="30000" dirty="0"/>
              <a:t>21</a:t>
            </a:r>
            <a:r>
              <a:rPr lang="en-US" sz="2400" dirty="0"/>
              <a:t> H</a:t>
            </a:r>
            <a:r>
              <a:rPr lang="en-US" sz="2400" baseline="-25000" dirty="0"/>
              <a:t>2</a:t>
            </a:r>
            <a:r>
              <a:rPr lang="en-US" sz="2400" dirty="0"/>
              <a:t>O molecules?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70C9E-DA9F-86CB-9227-04D9D1E7A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20" y="5060218"/>
            <a:ext cx="8939583" cy="8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8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Power of the Mole: atoms in a compound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Sucrose (C</a:t>
            </a:r>
            <a:r>
              <a:rPr lang="en-US" sz="2400" baseline="-25000" dirty="0"/>
              <a:t>12</a:t>
            </a:r>
            <a:r>
              <a:rPr lang="en-US" sz="2400" dirty="0"/>
              <a:t>H</a:t>
            </a:r>
            <a:r>
              <a:rPr lang="en-US" sz="2400" baseline="-25000" dirty="0"/>
              <a:t>22</a:t>
            </a:r>
            <a:r>
              <a:rPr lang="en-US" sz="2400" dirty="0"/>
              <a:t>O</a:t>
            </a:r>
            <a:r>
              <a:rPr lang="en-US" sz="2400" baseline="-25000" dirty="0"/>
              <a:t>11</a:t>
            </a:r>
            <a:r>
              <a:rPr lang="en-US" sz="2400" dirty="0"/>
              <a:t>) is a single molecule made of 12 C atoms, 22 H atoms, and 11 O atoms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Alternative perspective: 1 mol Sucrose – 12 mols C, 22 mols H, and 11 mols O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Indicated by the subscripts!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105A5-020B-FE9D-EFC2-1B16723799EE}"/>
              </a:ext>
            </a:extLst>
          </p:cNvPr>
          <p:cNvSpPr txBox="1"/>
          <p:nvPr/>
        </p:nvSpPr>
        <p:spPr>
          <a:xfrm>
            <a:off x="853455" y="4093328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Examples: </a:t>
            </a:r>
            <a:r>
              <a:rPr lang="en-US" sz="2400" dirty="0"/>
              <a:t>Determine the amount of mols per atom within the compound.</a:t>
            </a:r>
            <a:endParaRPr lang="en-US" dirty="0"/>
          </a:p>
          <a:p>
            <a:r>
              <a:rPr lang="en-US" sz="2400" dirty="0"/>
              <a:t>1 mol CCl</a:t>
            </a:r>
            <a:r>
              <a:rPr lang="en-US" sz="2400" baseline="-25000" dirty="0"/>
              <a:t>4</a:t>
            </a:r>
          </a:p>
          <a:p>
            <a:r>
              <a:rPr lang="en-US" sz="2400" dirty="0"/>
              <a:t>4 mol CCl</a:t>
            </a:r>
            <a:r>
              <a:rPr lang="en-US" sz="2400" baseline="-25000" dirty="0"/>
              <a:t>4</a:t>
            </a:r>
          </a:p>
          <a:p>
            <a:r>
              <a:rPr lang="en-US" sz="2400" dirty="0"/>
              <a:t>0.5 mol H</a:t>
            </a:r>
            <a:r>
              <a:rPr lang="en-US" sz="2400" baseline="-25000" dirty="0"/>
              <a:t>3</a:t>
            </a:r>
            <a:r>
              <a:rPr lang="en-US" sz="2400" dirty="0"/>
              <a:t>PO</a:t>
            </a:r>
            <a:r>
              <a:rPr lang="en-US" sz="2400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957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Calculating molar masses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BAF500-87B5-3E61-9FD3-28C2915C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29" y="1339251"/>
            <a:ext cx="9952540" cy="50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90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Calculating molar masses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BAF500-87B5-3E61-9FD3-28C2915C2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" t="1159" r="81960" b="68792"/>
          <a:stretch/>
        </p:blipFill>
        <p:spPr>
          <a:xfrm>
            <a:off x="5342277" y="1348958"/>
            <a:ext cx="1504288" cy="1509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570D8-0137-9233-13D6-DD4570DB0DB4}"/>
              </a:ext>
            </a:extLst>
          </p:cNvPr>
          <p:cNvSpPr txBox="1"/>
          <p:nvPr/>
        </p:nvSpPr>
        <p:spPr>
          <a:xfrm>
            <a:off x="839655" y="3203312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1 atomic mass unit (amu) is equivalent to 1.667 x 10</a:t>
            </a:r>
            <a:r>
              <a:rPr lang="en-US" sz="2400" baseline="30000" dirty="0"/>
              <a:t>-27</a:t>
            </a:r>
            <a:r>
              <a:rPr lang="en-US" sz="2400" dirty="0"/>
              <a:t> kg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b="1" dirty="0"/>
              <a:t>Claim:</a:t>
            </a:r>
            <a:r>
              <a:rPr lang="en-US" sz="2400" dirty="0"/>
              <a:t> 1.008 amu H is 1.008 g/mol H. Prove that. Hint: Use Avogadro's number (6.022 x 10</a:t>
            </a:r>
            <a:r>
              <a:rPr lang="en-US" sz="2400" baseline="30000" dirty="0"/>
              <a:t>23</a:t>
            </a:r>
            <a:r>
              <a:rPr lang="en-US" sz="2400" dirty="0"/>
              <a:t> atoms/mol)</a:t>
            </a:r>
          </a:p>
        </p:txBody>
      </p:sp>
    </p:spTree>
    <p:extLst>
      <p:ext uri="{BB962C8B-B14F-4D97-AF65-F5344CB8AC3E}">
        <p14:creationId xmlns:p14="http://schemas.microsoft.com/office/powerpoint/2010/main" val="419819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Waitlist students – see after class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Picking up the pace – Ch 3, 4, &amp; 5 are the harder to grasp conceptually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Do practice problems at the end of the textbook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First exam week 5 on Weds, Sept 20th – covering Ch 1-5; 5-6 free response questions</a:t>
            </a:r>
          </a:p>
        </p:txBody>
      </p:sp>
    </p:spTree>
    <p:extLst>
      <p:ext uri="{BB962C8B-B14F-4D97-AF65-F5344CB8AC3E}">
        <p14:creationId xmlns:p14="http://schemas.microsoft.com/office/powerpoint/2010/main" val="72924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Announcements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2: Interpreting Periodic Table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3: Compounds and the Mole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Chemical formulas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Naming ionic and binary covalent compounds, and acids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Mole concept and molar mass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% composition, molecular formula, and empirical formula</a:t>
            </a:r>
          </a:p>
        </p:txBody>
      </p:sp>
    </p:spTree>
    <p:extLst>
      <p:ext uri="{BB962C8B-B14F-4D97-AF65-F5344CB8AC3E}">
        <p14:creationId xmlns:p14="http://schemas.microsoft.com/office/powerpoint/2010/main" val="1657484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Periodic Table – Use ptable.com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4: Atoms &amp; Periodic Table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F5EE5EB-EBB7-43A7-151F-68046BAB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29" y="1339251"/>
            <a:ext cx="9952540" cy="50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Group 18: Noble gases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4: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Colorless, odorless, and almost totally inert (nearly reactionless)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In terms of stability, main group elements want to obtain similar state as noble gases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Isoelectronic elements – same number of valence electrons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BBFD5-894F-5B13-F1CF-D66058F07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08" y="3423807"/>
            <a:ext cx="4002553" cy="28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4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4: Atoms &amp; Periodic Table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 descr="A diagram of different elements&#10;&#10;Description automatically generated">
            <a:extLst>
              <a:ext uri="{FF2B5EF4-FFF2-40B4-BE49-F238E27FC236}">
                <a16:creationId xmlns:a16="http://schemas.microsoft.com/office/drawing/2014/main" id="{E74258E8-875B-EB5F-A7BA-BE098D81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89" y="504841"/>
            <a:ext cx="8857451" cy="56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4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4: Atoms &amp; Periodic Table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29F93-1AED-6D71-D68A-72866FFE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873" y="1776526"/>
            <a:ext cx="9829341" cy="3902686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3E0F1B9-DF37-46E0-4D40-19B74901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Periodic table - group names</a:t>
            </a:r>
          </a:p>
        </p:txBody>
      </p:sp>
    </p:spTree>
    <p:extLst>
      <p:ext uri="{BB962C8B-B14F-4D97-AF65-F5344CB8AC3E}">
        <p14:creationId xmlns:p14="http://schemas.microsoft.com/office/powerpoint/2010/main" val="3337042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3F433AB-7807-4CA6-867C-64919B5CD8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17F9B5-A097-44C6-9E8A-6F65D534F8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453</Words>
  <Application>Microsoft Office PowerPoint</Application>
  <PresentationFormat>Widescreen</PresentationFormat>
  <Paragraphs>146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Lecture 4: periodic table</vt:lpstr>
      <vt:lpstr>QUESTIONS, COMMENTS, AND CONCERNS?</vt:lpstr>
      <vt:lpstr>Outline</vt:lpstr>
      <vt:lpstr>Annoucements</vt:lpstr>
      <vt:lpstr>Outline</vt:lpstr>
      <vt:lpstr>Periodic Table – Use ptable.com</vt:lpstr>
      <vt:lpstr>Group 18: Noble gases</vt:lpstr>
      <vt:lpstr>PowerPoint Presentation</vt:lpstr>
      <vt:lpstr>Periodic table - group names</vt:lpstr>
      <vt:lpstr>Group 1: alkali metals</vt:lpstr>
      <vt:lpstr>Group 2: Alkaline earth metals</vt:lpstr>
      <vt:lpstr>Group 17: Halogen</vt:lpstr>
      <vt:lpstr>Groups 3-12: Transition metals</vt:lpstr>
      <vt:lpstr>Metals, nonmetals, and metalloids</vt:lpstr>
      <vt:lpstr>Outline</vt:lpstr>
      <vt:lpstr>Chemical formulas</vt:lpstr>
      <vt:lpstr>Practice: Determine the number of unique atoms in each compound</vt:lpstr>
      <vt:lpstr>PowerPoint Presentation</vt:lpstr>
      <vt:lpstr>Practice: classify each compound as ionic or covalent</vt:lpstr>
      <vt:lpstr>Outline</vt:lpstr>
      <vt:lpstr>Ionic compounds</vt:lpstr>
      <vt:lpstr>Ionic compounds</vt:lpstr>
      <vt:lpstr>Ionic compounds</vt:lpstr>
      <vt:lpstr>Naming ionic compounds</vt:lpstr>
      <vt:lpstr>Practice: naming ionic compounds (forwards+backwards)</vt:lpstr>
      <vt:lpstr>Binary covalent compounds</vt:lpstr>
      <vt:lpstr>Binary covalent compounds</vt:lpstr>
      <vt:lpstr>Practice: Name the following covalent compounds (backwards+forwards)</vt:lpstr>
      <vt:lpstr>Naming acids</vt:lpstr>
      <vt:lpstr>Naming acids</vt:lpstr>
      <vt:lpstr>Practice: Naming the acids</vt:lpstr>
      <vt:lpstr>Outline</vt:lpstr>
      <vt:lpstr>the mole and avogadro's number</vt:lpstr>
      <vt:lpstr>Power of the Mole: atoms in a compound</vt:lpstr>
      <vt:lpstr>Calculating molar masses</vt:lpstr>
      <vt:lpstr>Calculating molar masses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2593</cp:revision>
  <dcterms:created xsi:type="dcterms:W3CDTF">2023-08-23T13:06:32Z</dcterms:created>
  <dcterms:modified xsi:type="dcterms:W3CDTF">2023-09-07T00:14:46Z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